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29" r:id="rId2"/>
    <p:sldId id="340" r:id="rId3"/>
    <p:sldId id="375" r:id="rId4"/>
    <p:sldId id="386" r:id="rId5"/>
    <p:sldId id="377" r:id="rId6"/>
    <p:sldId id="378" r:id="rId7"/>
    <p:sldId id="395" r:id="rId8"/>
    <p:sldId id="379" r:id="rId9"/>
    <p:sldId id="380" r:id="rId10"/>
    <p:sldId id="381" r:id="rId11"/>
    <p:sldId id="388" r:id="rId12"/>
    <p:sldId id="389" r:id="rId13"/>
    <p:sldId id="390" r:id="rId14"/>
    <p:sldId id="391" r:id="rId15"/>
    <p:sldId id="382" r:id="rId16"/>
    <p:sldId id="383" r:id="rId17"/>
    <p:sldId id="384" r:id="rId18"/>
    <p:sldId id="374" r:id="rId19"/>
    <p:sldId id="373" r:id="rId20"/>
    <p:sldId id="392" r:id="rId21"/>
    <p:sldId id="39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4"/>
    <p:restoredTop sz="80865" autoAdjust="0"/>
  </p:normalViewPr>
  <p:slideViewPr>
    <p:cSldViewPr snapToGrid="0" snapToObjects="1">
      <p:cViewPr varScale="1">
        <p:scale>
          <a:sx n="89" d="100"/>
          <a:sy n="89" d="100"/>
        </p:scale>
        <p:origin x="148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Don’t belabor the point, traffic lights are everywhere, but the main design question is how should we use them to decide what lanes to go and for how much time?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Overview – read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7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Let’s look more closely at the simulated rollouts. Here’s a plot of a = argmax(Q(</a:t>
            </a:r>
            <a:r>
              <a:rPr lang="en-US" dirty="0" err="1"/>
              <a:t>s,a</a:t>
            </a:r>
            <a:r>
              <a:rPr lang="en-US" dirty="0"/>
              <a:t>)) during the training period. Clearly failing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9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50% - now it’s minimizing the peaks and avoiding saturation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2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75% is driving it close to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7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90% sees stable peaks that are close to zero in both EW and NS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93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100% we compared it head-to-head. L is EW learned vs conventional. R is NS.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Reinforcement is doing a much better job of keeping the lengths down by effectively switching the light faster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Simulated 50 rollouts and the learned undiscounted reward was about 25% better than the conventional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Primary reason is that the RL system learned to reason over the states, while the conventional cannot see the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3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Let’s expand this idea by looking at how robust this is.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Using the same controllers we now perturb the traffic model by increasing the EW flows by 50% and decreasing the NS by 25% (to ensure a stable intersection)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Conventional analysis fails in EW while the RL controller kept the queues low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NS performed similarly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Numerical improvement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7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going to go over some basic terms to get a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READ LANE GROUP – then switch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7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Phase: read out. It’s essentially who gets a green for what part of the cycle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Cycle: One complete sequence of the light such that every lane group gets a green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Sat flow: flow of cars immediately when the light turns green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Approach flow: incoming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2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Now let’s take a model intersection and frame it as an MDP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Intersection have 2 lanes going NS and one EW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states are the queue lengths at each approach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actions are the phases, either Green NS or Green EW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reward is the negative total sum of the queue lengths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And the transition function lets cars through when the light is green. Note that if the light switches, there’s a 2-sec all-red penalty.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ASSUMPTIONS: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No turns or complex movements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Deterministic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 Stochastic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samples from a Poisson distribution. </a:t>
                </a: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Now let’s take a model intersection and frame it as an MDP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Intersection have 2 lanes going NS and one EW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states are the queue lengths at each approach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actions are the phases, either Green NS or Green EW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reward is the negative total sum of the queue lengths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And the transition function lets cars through when the light is green. Note that if the light switches, there’s a 2-sec all-red penalty.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ASSUMPTIONS: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No turns or complex movements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Deterministic </a:t>
                </a:r>
                <a:r>
                  <a:rPr lang="en-US" sz="1200" b="0" i="0">
                    <a:latin typeface="Cambria Math" panose="02040503050406030204" pitchFamily="18" charset="0"/>
                    <a:cs typeface="Arial" panose="020B0604020202020204" pitchFamily="34" charset="0"/>
                  </a:rPr>
                  <a:t>𝑠_𝑖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 Stochastic </a:t>
                </a:r>
                <a:r>
                  <a:rPr lang="en-US" sz="1200" b="0" i="0">
                    <a:latin typeface="Cambria Math" panose="02040503050406030204" pitchFamily="18" charset="0"/>
                    <a:cs typeface="Arial" panose="020B0604020202020204" pitchFamily="34" charset="0"/>
                  </a:rPr>
                  <a:t>𝑞_𝑖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samples from a Poisson distribution. </a:t>
                </a: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3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apply this. I have the flows the above values and prescribed the phases.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the formulas, the NS should get 10 sec, EW should get 8, and 2 sec is the all-red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Spend a moment on how we estimated these!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4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Saturation flow is a </a:t>
            </a:r>
            <a:r>
              <a:rPr lang="en-US" dirty="0" err="1"/>
              <a:t>fcn</a:t>
            </a:r>
            <a:r>
              <a:rPr lang="en-US" dirty="0"/>
              <a:t> of geometry – well known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approach flow must be estimated – either from forecasting or measurements.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 this variable is typically uncertain! And can change throughout the day.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fact, most intersections perform this analysis and have dozens of cycles that change with time of day, day of week, and month to month!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outline the RL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 a RL that can overcome this limitation by learning the traffic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Thus, use model-based max likelihood – ultimately build estimate of Q(</a:t>
            </a:r>
            <a:r>
              <a:rPr lang="en-US" dirty="0" err="1"/>
              <a:t>s,a</a:t>
            </a:r>
            <a:r>
              <a:rPr lang="en-US" dirty="0"/>
              <a:t>) for optimal policy under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1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to implement. First we must cap the number of cars in a queue to discretize the space.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we keep the 4-lane mode with a 50-lim cap, Q(</a:t>
            </a:r>
            <a:r>
              <a:rPr lang="en-US" dirty="0" err="1"/>
              <a:t>s,a</a:t>
            </a:r>
            <a:r>
              <a:rPr lang="en-US" dirty="0"/>
              <a:t>) becomes a 12.5M value </a:t>
            </a:r>
            <a:r>
              <a:rPr lang="en-US" dirty="0" err="1"/>
              <a:t>dict</a:t>
            </a:r>
            <a:r>
              <a:rPr lang="en-US" dirty="0"/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Too much to train and reason 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Reduce to NS and EW groupings by phase instead – now only 5000!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300 training episodes, 500 simulated steps each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60 use a heuristic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240 use a greedy-eps 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use the optimal policy and run a simulated rollout 5x at each training point to produce the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Heuristic seeds, greedy-eps optimizes! Training is stable and generally sample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6B74-5EAE-324C-91CF-406BF32F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Reinforcement Learning of a Four-Way Traffic Signal System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2E226-D5AD-064B-801B-00252DF0A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Joe Mockler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ENAE788Z: Decision-Making under Uncertainty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MAY 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93338-0839-FE4F-A29F-173CEE050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5544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4718D-8B6A-B04B-B2CF-B8E18992F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1686"/>
                <a:ext cx="3893287" cy="458179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300 training episodes with 500 steps, each. </a:t>
                </a: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First 60 use heuristic to seed estimates</a:t>
                </a:r>
              </a:p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Next 240 use a greedy-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policy with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=0.10.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plotted rollout with a=argmax[Q(s, a)] for 5 episodes after each training episode. Ribbon indicates standard deviation</a:t>
                </a: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4718D-8B6A-B04B-B2CF-B8E18992F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1686"/>
                <a:ext cx="3893287" cy="4581793"/>
              </a:xfrm>
              <a:blipFill>
                <a:blip r:embed="rId3"/>
                <a:stretch>
                  <a:fillRect l="-2038" t="-665" b="-3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pic>
        <p:nvPicPr>
          <p:cNvPr id="5" name="Picture 4" descr="A graph of a training graph&#10;&#10;Description automatically generated with medium confidence">
            <a:extLst>
              <a:ext uri="{FF2B5EF4-FFF2-40B4-BE49-F238E27FC236}">
                <a16:creationId xmlns:a16="http://schemas.microsoft.com/office/drawing/2014/main" id="{80FFD7BB-B74F-1BF3-A379-7AC63E15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87" y="999154"/>
            <a:ext cx="7291305" cy="48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Training (25%)</a:t>
            </a:r>
          </a:p>
        </p:txBody>
      </p:sp>
      <p:pic>
        <p:nvPicPr>
          <p:cNvPr id="5" name="Picture 4" descr="A graph of a training graph&#10;&#10;Description automatically generated with medium confidence">
            <a:extLst>
              <a:ext uri="{FF2B5EF4-FFF2-40B4-BE49-F238E27FC236}">
                <a16:creationId xmlns:a16="http://schemas.microsoft.com/office/drawing/2014/main" id="{80FFD7BB-B74F-1BF3-A379-7AC63E15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87" y="999154"/>
            <a:ext cx="7291305" cy="4859692"/>
          </a:xfrm>
          <a:prstGeom prst="rect">
            <a:avLst/>
          </a:prstGeom>
        </p:spPr>
      </p:pic>
      <p:pic>
        <p:nvPicPr>
          <p:cNvPr id="9" name="Picture 8" descr="A graph of a number of different steps&#10;&#10;Description automatically generated with medium confidence">
            <a:extLst>
              <a:ext uri="{FF2B5EF4-FFF2-40B4-BE49-F238E27FC236}">
                <a16:creationId xmlns:a16="http://schemas.microsoft.com/office/drawing/2014/main" id="{26258286-0A2D-BBDB-5B56-9DFA19120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81" y="1624558"/>
            <a:ext cx="5936302" cy="39575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50E051-A2B8-E242-086F-58BEF882F71D}"/>
              </a:ext>
            </a:extLst>
          </p:cNvPr>
          <p:cNvCxnSpPr/>
          <p:nvPr/>
        </p:nvCxnSpPr>
        <p:spPr>
          <a:xfrm>
            <a:off x="7538484" y="1435395"/>
            <a:ext cx="0" cy="3859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773A12-2871-9FA9-586F-9A2D53AD37C8}"/>
              </a:ext>
            </a:extLst>
          </p:cNvPr>
          <p:cNvCxnSpPr/>
          <p:nvPr/>
        </p:nvCxnSpPr>
        <p:spPr>
          <a:xfrm flipH="1">
            <a:off x="636181" y="1435395"/>
            <a:ext cx="6902303" cy="189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5329E8-3ACE-8938-FF01-271B82DDC411}"/>
              </a:ext>
            </a:extLst>
          </p:cNvPr>
          <p:cNvCxnSpPr>
            <a:cxnSpLocks/>
          </p:cNvCxnSpPr>
          <p:nvPr/>
        </p:nvCxnSpPr>
        <p:spPr>
          <a:xfrm flipH="1">
            <a:off x="6572483" y="5295014"/>
            <a:ext cx="966001" cy="287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94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Training (50%)</a:t>
            </a:r>
          </a:p>
        </p:txBody>
      </p:sp>
      <p:pic>
        <p:nvPicPr>
          <p:cNvPr id="5" name="Picture 4" descr="A graph of a training graph&#10;&#10;Description automatically generated with medium confidence">
            <a:extLst>
              <a:ext uri="{FF2B5EF4-FFF2-40B4-BE49-F238E27FC236}">
                <a16:creationId xmlns:a16="http://schemas.microsoft.com/office/drawing/2014/main" id="{80FFD7BB-B74F-1BF3-A379-7AC63E15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87" y="999154"/>
            <a:ext cx="7291305" cy="4859692"/>
          </a:xfrm>
          <a:prstGeom prst="rect">
            <a:avLst/>
          </a:prstGeom>
        </p:spPr>
      </p:pic>
      <p:pic>
        <p:nvPicPr>
          <p:cNvPr id="3" name="Picture 2" descr="A graph of a number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E0653D74-7FFF-0B5D-36A1-31F63CF76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81" y="1628553"/>
            <a:ext cx="5930310" cy="39535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92400-09B8-0BF5-57B6-BD903A0E5141}"/>
              </a:ext>
            </a:extLst>
          </p:cNvPr>
          <p:cNvCxnSpPr/>
          <p:nvPr/>
        </p:nvCxnSpPr>
        <p:spPr>
          <a:xfrm>
            <a:off x="8867554" y="1435395"/>
            <a:ext cx="0" cy="3859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BC884-007F-AF91-D376-65D14F9EEA7C}"/>
              </a:ext>
            </a:extLst>
          </p:cNvPr>
          <p:cNvCxnSpPr>
            <a:cxnSpLocks/>
          </p:cNvCxnSpPr>
          <p:nvPr/>
        </p:nvCxnSpPr>
        <p:spPr>
          <a:xfrm flipH="1">
            <a:off x="636181" y="1435395"/>
            <a:ext cx="8231373" cy="189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852A28-D3F8-CF8C-FF7F-5F62A05AFF4C}"/>
              </a:ext>
            </a:extLst>
          </p:cNvPr>
          <p:cNvCxnSpPr>
            <a:cxnSpLocks/>
          </p:cNvCxnSpPr>
          <p:nvPr/>
        </p:nvCxnSpPr>
        <p:spPr>
          <a:xfrm flipH="1">
            <a:off x="6572483" y="5295014"/>
            <a:ext cx="2295071" cy="287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99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Training (75%)</a:t>
            </a:r>
          </a:p>
        </p:txBody>
      </p:sp>
      <p:pic>
        <p:nvPicPr>
          <p:cNvPr id="5" name="Picture 4" descr="A graph of a training graph&#10;&#10;Description automatically generated with medium confidence">
            <a:extLst>
              <a:ext uri="{FF2B5EF4-FFF2-40B4-BE49-F238E27FC236}">
                <a16:creationId xmlns:a16="http://schemas.microsoft.com/office/drawing/2014/main" id="{80FFD7BB-B74F-1BF3-A379-7AC63E15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87" y="999154"/>
            <a:ext cx="7291305" cy="485969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92400-09B8-0BF5-57B6-BD903A0E5141}"/>
              </a:ext>
            </a:extLst>
          </p:cNvPr>
          <p:cNvCxnSpPr/>
          <p:nvPr/>
        </p:nvCxnSpPr>
        <p:spPr>
          <a:xfrm>
            <a:off x="10409275" y="1435395"/>
            <a:ext cx="0" cy="3859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BC884-007F-AF91-D376-65D14F9EEA7C}"/>
              </a:ext>
            </a:extLst>
          </p:cNvPr>
          <p:cNvCxnSpPr>
            <a:cxnSpLocks/>
          </p:cNvCxnSpPr>
          <p:nvPr/>
        </p:nvCxnSpPr>
        <p:spPr>
          <a:xfrm flipH="1">
            <a:off x="636181" y="1435395"/>
            <a:ext cx="9773094" cy="189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852A28-D3F8-CF8C-FF7F-5F62A05AFF4C}"/>
              </a:ext>
            </a:extLst>
          </p:cNvPr>
          <p:cNvCxnSpPr>
            <a:cxnSpLocks/>
          </p:cNvCxnSpPr>
          <p:nvPr/>
        </p:nvCxnSpPr>
        <p:spPr>
          <a:xfrm flipH="1">
            <a:off x="6572484" y="5295014"/>
            <a:ext cx="3836791" cy="311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graph of a number of different lengths&#10;&#10;Description automatically generated with medium confidence">
            <a:extLst>
              <a:ext uri="{FF2B5EF4-FFF2-40B4-BE49-F238E27FC236}">
                <a16:creationId xmlns:a16="http://schemas.microsoft.com/office/drawing/2014/main" id="{523B95FF-1F04-5B11-47F3-B9A06554A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82" y="1649442"/>
            <a:ext cx="5936302" cy="39575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05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Training (90%)</a:t>
            </a:r>
          </a:p>
        </p:txBody>
      </p:sp>
      <p:pic>
        <p:nvPicPr>
          <p:cNvPr id="5" name="Picture 4" descr="A graph of a training graph&#10;&#10;Description automatically generated with medium confidence">
            <a:extLst>
              <a:ext uri="{FF2B5EF4-FFF2-40B4-BE49-F238E27FC236}">
                <a16:creationId xmlns:a16="http://schemas.microsoft.com/office/drawing/2014/main" id="{80FFD7BB-B74F-1BF3-A379-7AC63E15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87" y="999154"/>
            <a:ext cx="7291305" cy="485969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92400-09B8-0BF5-57B6-BD903A0E5141}"/>
              </a:ext>
            </a:extLst>
          </p:cNvPr>
          <p:cNvCxnSpPr/>
          <p:nvPr/>
        </p:nvCxnSpPr>
        <p:spPr>
          <a:xfrm>
            <a:off x="11332535" y="1435395"/>
            <a:ext cx="0" cy="38596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BC884-007F-AF91-D376-65D14F9EEA7C}"/>
              </a:ext>
            </a:extLst>
          </p:cNvPr>
          <p:cNvCxnSpPr>
            <a:cxnSpLocks/>
          </p:cNvCxnSpPr>
          <p:nvPr/>
        </p:nvCxnSpPr>
        <p:spPr>
          <a:xfrm flipH="1">
            <a:off x="636181" y="1435395"/>
            <a:ext cx="10696354" cy="189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852A28-D3F8-CF8C-FF7F-5F62A05AFF4C}"/>
              </a:ext>
            </a:extLst>
          </p:cNvPr>
          <p:cNvCxnSpPr>
            <a:cxnSpLocks/>
          </p:cNvCxnSpPr>
          <p:nvPr/>
        </p:nvCxnSpPr>
        <p:spPr>
          <a:xfrm flipH="1">
            <a:off x="6572484" y="5295014"/>
            <a:ext cx="4781316" cy="311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graph of a number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8B75B9BE-0494-DF75-B99F-4F8C46A90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80" y="1656943"/>
            <a:ext cx="5925050" cy="39500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699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Head-to-Head Comparison</a:t>
            </a:r>
          </a:p>
        </p:txBody>
      </p:sp>
      <p:pic>
        <p:nvPicPr>
          <p:cNvPr id="21" name="Picture 20" descr="A graph with red lines&#10;&#10;Description automatically generated">
            <a:extLst>
              <a:ext uri="{FF2B5EF4-FFF2-40B4-BE49-F238E27FC236}">
                <a16:creationId xmlns:a16="http://schemas.microsoft.com/office/drawing/2014/main" id="{E316343D-6E2A-92A1-4A70-1A770BCC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8" y="2052122"/>
            <a:ext cx="5512981" cy="3675321"/>
          </a:xfrm>
          <a:prstGeom prst="rect">
            <a:avLst/>
          </a:prstGeom>
        </p:spPr>
      </p:pic>
      <p:pic>
        <p:nvPicPr>
          <p:cNvPr id="22" name="Picture 21" descr="A graph with blue lines&#10;&#10;Description automatically generated">
            <a:extLst>
              <a:ext uri="{FF2B5EF4-FFF2-40B4-BE49-F238E27FC236}">
                <a16:creationId xmlns:a16="http://schemas.microsoft.com/office/drawing/2014/main" id="{E67E293B-E940-AD4F-F54C-CCCA05FA4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19" y="2090809"/>
            <a:ext cx="5512981" cy="3675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85624AD0-E64D-8C96-84DD-828E3F33C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08435"/>
                <a:ext cx="6253716" cy="88416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Conventional: NS for 10 sec → EW for 8 sec → NS…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Learned policy: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 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85624AD0-E64D-8C96-84DD-828E3F33C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08435"/>
                <a:ext cx="6253716" cy="884161"/>
              </a:xfrm>
              <a:blipFill>
                <a:blip r:embed="rId5"/>
                <a:stretch>
                  <a:fillRect l="-1073" t="-2759" r="-98" b="-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C1499F5-5B0C-DF91-C915-CFD56E9692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665"/>
          <a:stretch/>
        </p:blipFill>
        <p:spPr>
          <a:xfrm>
            <a:off x="8066872" y="936361"/>
            <a:ext cx="3744128" cy="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Robustness</a:t>
            </a:r>
          </a:p>
        </p:txBody>
      </p:sp>
      <p:pic>
        <p:nvPicPr>
          <p:cNvPr id="7" name="Picture 6" descr="A graph with red lines&#10;&#10;Description automatically generated">
            <a:extLst>
              <a:ext uri="{FF2B5EF4-FFF2-40B4-BE49-F238E27FC236}">
                <a16:creationId xmlns:a16="http://schemas.microsoft.com/office/drawing/2014/main" id="{3C320C38-305D-AA87-8CB0-C9E35E811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101225"/>
            <a:ext cx="5524500" cy="368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6C06F-749C-0A7D-7772-20BA08418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2120275"/>
            <a:ext cx="5524501" cy="3683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73E298D-2E0E-68E9-999D-7B2E970C3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39429"/>
                <a:ext cx="7143750" cy="88416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the trained Q(s, a) on a different model,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decreased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25%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increased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50%.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73E298D-2E0E-68E9-999D-7B2E970C3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39429"/>
                <a:ext cx="7143750" cy="884161"/>
              </a:xfrm>
              <a:blipFill>
                <a:blip r:embed="rId5"/>
                <a:stretch>
                  <a:fillRect l="-939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10552ACD-3958-0F6B-0E11-025ABAC09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601" y="913212"/>
            <a:ext cx="3612450" cy="73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88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8668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Conclusions: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Signalized traffic system can be represented using an MDP formulation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maximum likelihood RL to solve the MDP.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learned model outperforms the state-of-the-art on a trained system and on a perturbed system.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Future Work: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POMDPs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exact queue lengths are required to solve the MDP, which may not be fully known. A POMDP formulation may better represent a physical system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Continuous state-space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this formulation is sensitive to state explosion under complex phasing. A continuous state-space may handle this better.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Conclusions and Future Work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4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96A1B-75C6-0B9A-B80D-B88FE17C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9609"/>
            <a:ext cx="5418290" cy="323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E59318-0739-364A-4B8D-3C2FCB54F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10"/>
          <a:stretch/>
        </p:blipFill>
        <p:spPr>
          <a:xfrm>
            <a:off x="897263" y="1004527"/>
            <a:ext cx="5243014" cy="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90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Appendix: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Nominal Performance</a:t>
            </a:r>
          </a:p>
        </p:txBody>
      </p:sp>
      <p:pic>
        <p:nvPicPr>
          <p:cNvPr id="12" name="Picture 11" descr="A graph of a number of steps&#10;&#10;Description automatically generated">
            <a:extLst>
              <a:ext uri="{FF2B5EF4-FFF2-40B4-BE49-F238E27FC236}">
                <a16:creationId xmlns:a16="http://schemas.microsoft.com/office/drawing/2014/main" id="{EC6E11E0-8595-7A0B-41BA-F5E48976A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97" y="2057400"/>
            <a:ext cx="5167605" cy="3445070"/>
          </a:xfrm>
          <a:prstGeom prst="rect">
            <a:avLst/>
          </a:prstGeom>
        </p:spPr>
      </p:pic>
      <p:pic>
        <p:nvPicPr>
          <p:cNvPr id="13" name="Picture 12" descr="A graph of a number of steps&#10;&#10;Description automatically generated with medium confidence">
            <a:extLst>
              <a:ext uri="{FF2B5EF4-FFF2-40B4-BE49-F238E27FC236}">
                <a16:creationId xmlns:a16="http://schemas.microsoft.com/office/drawing/2014/main" id="{6E24ED1B-3BC5-B75D-60A5-1ADF4597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00" y="2088454"/>
            <a:ext cx="5167605" cy="344507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98776C-E1B9-CD1A-042A-1571A42DE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97" y="1048215"/>
            <a:ext cx="10515600" cy="1009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Capacity and critical movement timing as applied to the model. Queue lengths are stable with time.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8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Motivation and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CA928E-7459-7219-6E37-9590DD2C8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Interconnected traffic systems all require some form of control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 widely adopted controller: the traffic light (~300,000 in the US)!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how do we decide (1) what lanes to go and (2) for how much time?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 an MDP model of a signalized intersection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traditional analysis method to design a controller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a RL algorithm to solve the MDP and design a controller!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807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Appendix: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Perturbed Performance 1</a:t>
            </a:r>
          </a:p>
        </p:txBody>
      </p:sp>
      <p:pic>
        <p:nvPicPr>
          <p:cNvPr id="10" name="Picture 9" descr="A graph of a number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AF68EE1A-0D9A-4031-7814-FF7C18140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1" y="2144937"/>
            <a:ext cx="5372100" cy="3581400"/>
          </a:xfrm>
          <a:prstGeom prst="rect">
            <a:avLst/>
          </a:prstGeom>
        </p:spPr>
      </p:pic>
      <p:pic>
        <p:nvPicPr>
          <p:cNvPr id="11" name="Picture 10" descr="A graph of a number of steps&#10;&#10;Description automatically generated">
            <a:extLst>
              <a:ext uri="{FF2B5EF4-FFF2-40B4-BE49-F238E27FC236}">
                <a16:creationId xmlns:a16="http://schemas.microsoft.com/office/drawing/2014/main" id="{F62FF8CD-90BB-6AFD-7A15-D3245DD65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91" y="2057400"/>
            <a:ext cx="5503406" cy="3668937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BB136EB-3291-6FDF-61D9-5A9AC328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97" y="1048215"/>
            <a:ext cx="10515600" cy="1009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Capacity and critical movement timing as applied to the model, but the NS phase is given an additional 2 time-intervals and EW is reduced by 2.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513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Appendix: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Perturbed Performance 2</a:t>
            </a:r>
          </a:p>
        </p:txBody>
      </p:sp>
      <p:pic>
        <p:nvPicPr>
          <p:cNvPr id="2" name="Picture 1" descr="A graph of a number of different lengths&#10;&#10;Description automatically generated with medium confidence">
            <a:extLst>
              <a:ext uri="{FF2B5EF4-FFF2-40B4-BE49-F238E27FC236}">
                <a16:creationId xmlns:a16="http://schemas.microsoft.com/office/drawing/2014/main" id="{CE53C5E7-DBF2-1BA7-84CA-01815A07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7" y="1999785"/>
            <a:ext cx="5715000" cy="3810000"/>
          </a:xfrm>
          <a:prstGeom prst="rect">
            <a:avLst/>
          </a:prstGeom>
        </p:spPr>
      </p:pic>
      <p:pic>
        <p:nvPicPr>
          <p:cNvPr id="3" name="Picture 2" descr="A graph of a number of steps&#10;&#10;Description automatically generated">
            <a:extLst>
              <a:ext uri="{FF2B5EF4-FFF2-40B4-BE49-F238E27FC236}">
                <a16:creationId xmlns:a16="http://schemas.microsoft.com/office/drawing/2014/main" id="{7B90CD96-05DE-A877-3E21-D21795060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39" y="2028593"/>
            <a:ext cx="5715000" cy="381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0EB3B8-4920-A050-A650-963AF072D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97" y="1048215"/>
            <a:ext cx="10515600" cy="1009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Capacity and critical movement timing as applied to the model, but the NS incoming flow is increased by 50%.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64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Terminology [7]: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Traffic Flow Theory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410AE-7212-C103-A90C-2E8E1305E6C7}"/>
              </a:ext>
            </a:extLst>
          </p:cNvPr>
          <p:cNvSpPr txBox="1">
            <a:spLocks/>
          </p:cNvSpPr>
          <p:nvPr/>
        </p:nvSpPr>
        <p:spPr>
          <a:xfrm>
            <a:off x="838200" y="1444844"/>
            <a:ext cx="5725160" cy="41046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part of a cycle allocated to one or more streams of traffic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One complete sequence of the light such that every lane group gets a green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Saturation flow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flow-rate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/time] that a lane group can carry when the signal turns green. Note S = capacity / green time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Approach flow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incoming flow-rate for a lane group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road with many lights and traffic signs&#10;&#10;Description automatically generated with medium confidence">
            <a:extLst>
              <a:ext uri="{FF2B5EF4-FFF2-40B4-BE49-F238E27FC236}">
                <a16:creationId xmlns:a16="http://schemas.microsoft.com/office/drawing/2014/main" id="{36C6D1EA-6588-C1F1-CBA2-B8F5172D5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3" t="14102" r="16176" b="11947"/>
          <a:stretch/>
        </p:blipFill>
        <p:spPr>
          <a:xfrm>
            <a:off x="6754429" y="1048215"/>
            <a:ext cx="4766624" cy="43649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FF5F47-E96F-44FC-2F56-48DF6EB20980}"/>
              </a:ext>
            </a:extLst>
          </p:cNvPr>
          <p:cNvSpPr txBox="1">
            <a:spLocks/>
          </p:cNvSpPr>
          <p:nvPr/>
        </p:nvSpPr>
        <p:spPr>
          <a:xfrm>
            <a:off x="7977505" y="5432671"/>
            <a:ext cx="4214495" cy="47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Reproduced from [1]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Terminology [7]: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Traffic Flow Theory</a:t>
            </a:r>
          </a:p>
        </p:txBody>
      </p:sp>
      <p:pic>
        <p:nvPicPr>
          <p:cNvPr id="10" name="Picture 9" descr="A road with many lights and traffic signs&#10;&#10;Description automatically generated with medium confidence">
            <a:extLst>
              <a:ext uri="{FF2B5EF4-FFF2-40B4-BE49-F238E27FC236}">
                <a16:creationId xmlns:a16="http://schemas.microsoft.com/office/drawing/2014/main" id="{36C6D1EA-6588-C1F1-CBA2-B8F5172D5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3" t="14102" r="16176" b="11947"/>
          <a:stretch/>
        </p:blipFill>
        <p:spPr>
          <a:xfrm>
            <a:off x="6754429" y="1048215"/>
            <a:ext cx="4766624" cy="436494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1C84DF-8A7E-0218-D4FC-EA7F631A6A1F}"/>
              </a:ext>
            </a:extLst>
          </p:cNvPr>
          <p:cNvCxnSpPr>
            <a:cxnSpLocks/>
          </p:cNvCxnSpPr>
          <p:nvPr/>
        </p:nvCxnSpPr>
        <p:spPr>
          <a:xfrm>
            <a:off x="6172200" y="2342147"/>
            <a:ext cx="2795337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726B03-0F01-7E19-7BDF-710A5A82EC16}"/>
              </a:ext>
            </a:extLst>
          </p:cNvPr>
          <p:cNvCxnSpPr>
            <a:cxnSpLocks/>
          </p:cNvCxnSpPr>
          <p:nvPr/>
        </p:nvCxnSpPr>
        <p:spPr>
          <a:xfrm>
            <a:off x="6172200" y="2342147"/>
            <a:ext cx="2795337" cy="1299411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8FCE1-B3E0-4DD6-DB60-7D977F22F71C}"/>
              </a:ext>
            </a:extLst>
          </p:cNvPr>
          <p:cNvSpPr txBox="1"/>
          <p:nvPr/>
        </p:nvSpPr>
        <p:spPr>
          <a:xfrm>
            <a:off x="6563360" y="3949178"/>
            <a:ext cx="183468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N: Left and S: Left get green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3415499-C9B2-0335-4620-67C37B834C84}"/>
              </a:ext>
            </a:extLst>
          </p:cNvPr>
          <p:cNvSpPr txBox="1">
            <a:spLocks/>
          </p:cNvSpPr>
          <p:nvPr/>
        </p:nvSpPr>
        <p:spPr>
          <a:xfrm>
            <a:off x="838200" y="1444844"/>
            <a:ext cx="5725160" cy="41046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part of a cycle allocated to one or more streams of traffic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One complete sequence of the light such that every lane group gets a green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Saturation flow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flow-rate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veh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/time] that a lane group can carry when the signal turns green. Note S = capacity / green time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Approach flow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incoming flow-rate for a lane group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1DF3E6A-FD75-1578-0FE4-60C7D667BACF}"/>
              </a:ext>
            </a:extLst>
          </p:cNvPr>
          <p:cNvSpPr txBox="1">
            <a:spLocks/>
          </p:cNvSpPr>
          <p:nvPr/>
        </p:nvSpPr>
        <p:spPr>
          <a:xfrm>
            <a:off x="7977505" y="5432671"/>
            <a:ext cx="4214495" cy="47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Reproduced from [1]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89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4718D-8B6A-B04B-B2CF-B8E18992F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8215"/>
                <a:ext cx="6059905" cy="45012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Goal: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Define an MDP of the signalized intersection model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:(S, A, T, 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=0.99)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States: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𝜙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Actions: (: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𝑁𝑆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: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𝐸𝑊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𝑆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1:4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or -1000 if at sat. </a:t>
                </a:r>
              </a:p>
              <a:p>
                <a:pPr marL="0" indent="0"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4718D-8B6A-B04B-B2CF-B8E18992F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8215"/>
                <a:ext cx="6059905" cy="4501247"/>
              </a:xfrm>
              <a:blipFill>
                <a:blip r:embed="rId3"/>
                <a:stretch>
                  <a:fillRect l="-1610" t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Markov Decision Process Definition</a:t>
            </a:r>
          </a:p>
        </p:txBody>
      </p: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ED58992F-D18F-E120-DF7B-FCCB67317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37" y="1048215"/>
            <a:ext cx="4751911" cy="4768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8318AC-E6CD-15C7-AA2B-787D279F2364}"/>
              </a:ext>
            </a:extLst>
          </p:cNvPr>
          <p:cNvSpPr/>
          <p:nvPr/>
        </p:nvSpPr>
        <p:spPr>
          <a:xfrm>
            <a:off x="6042736" y="5602597"/>
            <a:ext cx="385011" cy="2667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66502-48CE-6E72-7A59-9645A948B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21" y="3550255"/>
            <a:ext cx="5676507" cy="19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5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 capacity analysis to MDP [7]: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Methods: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Critical Movement and Capacity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A7C4D-D2C3-9482-BAF7-70486B3A47A8}"/>
              </a:ext>
            </a:extLst>
          </p:cNvPr>
          <p:cNvSpPr txBox="1"/>
          <p:nvPr/>
        </p:nvSpPr>
        <p:spPr>
          <a:xfrm>
            <a:off x="838200" y="1570808"/>
            <a:ext cx="5357884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Step 1, 2: Identify phases and flow-rates*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672CC-EA66-0CB3-4399-A4607B658F01}"/>
              </a:ext>
            </a:extLst>
          </p:cNvPr>
          <p:cNvSpPr txBox="1"/>
          <p:nvPr/>
        </p:nvSpPr>
        <p:spPr>
          <a:xfrm>
            <a:off x="838200" y="3374497"/>
            <a:ext cx="4484428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Step 3: Identify total cycle length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7307F-C4D9-0F31-C2B4-C950FE812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63" y="3902939"/>
            <a:ext cx="2803277" cy="736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29C6FD-ED60-D54E-B88F-85AEBE0D7874}"/>
                  </a:ext>
                </a:extLst>
              </p:cNvPr>
              <p:cNvSpPr txBox="1"/>
              <p:nvPr/>
            </p:nvSpPr>
            <p:spPr>
              <a:xfrm>
                <a:off x="1076163" y="4725095"/>
                <a:ext cx="4484428" cy="4308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=0.85,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2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𝐂</m:t>
                    </m:r>
                    <m:r>
                      <a:rPr lang="en-US" sz="22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r>
                      <a:rPr lang="en-US" sz="22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𝟐𝟎</m:t>
                    </m:r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29C6FD-ED60-D54E-B88F-85AEBE0D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163" y="4725095"/>
                <a:ext cx="4484428" cy="430887"/>
              </a:xfrm>
              <a:prstGeom prst="rect">
                <a:avLst/>
              </a:prstGeom>
              <a:blipFill>
                <a:blip r:embed="rId4"/>
                <a:stretch>
                  <a:fillRect l="-1628" t="-6849" b="-2739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2C52711-4784-6461-79FE-AC3FB447A69B}"/>
              </a:ext>
            </a:extLst>
          </p:cNvPr>
          <p:cNvSpPr txBox="1"/>
          <p:nvPr/>
        </p:nvSpPr>
        <p:spPr>
          <a:xfrm>
            <a:off x="6796743" y="1570808"/>
            <a:ext cx="4484428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Step 4: Allocate green times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518D1-8DC1-19B7-434F-C52040B6CB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89"/>
          <a:stretch/>
        </p:blipFill>
        <p:spPr>
          <a:xfrm>
            <a:off x="7097663" y="3041986"/>
            <a:ext cx="3846864" cy="84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15957C-4903-5E2A-58CE-A4E79D4A27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29" b="45651"/>
          <a:stretch/>
        </p:blipFill>
        <p:spPr>
          <a:xfrm>
            <a:off x="7097663" y="2072423"/>
            <a:ext cx="3429000" cy="969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F135B7-DD58-DE33-A9B1-C061BED7D4BD}"/>
                  </a:ext>
                </a:extLst>
              </p:cNvPr>
              <p:cNvSpPr txBox="1"/>
              <p:nvPr/>
            </p:nvSpPr>
            <p:spPr>
              <a:xfrm>
                <a:off x="7097663" y="3934717"/>
                <a:ext cx="4484428" cy="4308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0" dirty="0">
                    <a:cs typeface="Arial" panose="020B0604020202020204" pitchFamily="34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𝟏𝟎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𝟖</m:t>
                    </m:r>
                  </m:oMath>
                </a14:m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F135B7-DD58-DE33-A9B1-C061BED7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663" y="3934717"/>
                <a:ext cx="4484428" cy="430887"/>
              </a:xfrm>
              <a:prstGeom prst="rect">
                <a:avLst/>
              </a:prstGeom>
              <a:blipFill>
                <a:blip r:embed="rId6"/>
                <a:stretch>
                  <a:fillRect l="-1626" t="-6849" b="-2602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C9A7963-4734-FA02-5B16-8C397EF9C6A1}"/>
              </a:ext>
            </a:extLst>
          </p:cNvPr>
          <p:cNvSpPr txBox="1"/>
          <p:nvPr/>
        </p:nvSpPr>
        <p:spPr>
          <a:xfrm>
            <a:off x="5836349" y="4707899"/>
            <a:ext cx="5755414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*How are these estimated?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Saturation flow is usually a function of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 flow must be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forecast data or on-the-ground measurements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333C58-1DB4-9750-0A0A-0AEA6685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689" y="2045406"/>
            <a:ext cx="5120905" cy="10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 capacity analysis to MDP [7]: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Methods: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Critical Movement and Capacity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A7C4D-D2C3-9482-BAF7-70486B3A47A8}"/>
              </a:ext>
            </a:extLst>
          </p:cNvPr>
          <p:cNvSpPr txBox="1"/>
          <p:nvPr/>
        </p:nvSpPr>
        <p:spPr>
          <a:xfrm>
            <a:off x="838200" y="1570808"/>
            <a:ext cx="5357884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Step 1, 2: Identify phases and flow-rates*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672CC-EA66-0CB3-4399-A4607B658F01}"/>
              </a:ext>
            </a:extLst>
          </p:cNvPr>
          <p:cNvSpPr txBox="1"/>
          <p:nvPr/>
        </p:nvSpPr>
        <p:spPr>
          <a:xfrm>
            <a:off x="838200" y="3374497"/>
            <a:ext cx="4484428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Step 3: Identify total cycle length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7307F-C4D9-0F31-C2B4-C950FE812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63" y="3902939"/>
            <a:ext cx="2803277" cy="736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29C6FD-ED60-D54E-B88F-85AEBE0D7874}"/>
                  </a:ext>
                </a:extLst>
              </p:cNvPr>
              <p:cNvSpPr txBox="1"/>
              <p:nvPr/>
            </p:nvSpPr>
            <p:spPr>
              <a:xfrm>
                <a:off x="1076163" y="4725095"/>
                <a:ext cx="4484428" cy="4308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=0.85,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2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𝐂</m:t>
                    </m:r>
                    <m:r>
                      <a:rPr lang="en-US" sz="22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  <m:r>
                      <a:rPr lang="en-US" sz="22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𝟐𝟎</m:t>
                    </m:r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29C6FD-ED60-D54E-B88F-85AEBE0D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163" y="4725095"/>
                <a:ext cx="4484428" cy="430887"/>
              </a:xfrm>
              <a:prstGeom prst="rect">
                <a:avLst/>
              </a:prstGeom>
              <a:blipFill>
                <a:blip r:embed="rId4"/>
                <a:stretch>
                  <a:fillRect l="-1628" t="-6849" b="-2739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2C52711-4784-6461-79FE-AC3FB447A69B}"/>
              </a:ext>
            </a:extLst>
          </p:cNvPr>
          <p:cNvSpPr txBox="1"/>
          <p:nvPr/>
        </p:nvSpPr>
        <p:spPr>
          <a:xfrm>
            <a:off x="6796743" y="1570808"/>
            <a:ext cx="4484428" cy="4308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Step 4: Allocate green times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518D1-8DC1-19B7-434F-C52040B6CB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89"/>
          <a:stretch/>
        </p:blipFill>
        <p:spPr>
          <a:xfrm>
            <a:off x="7097663" y="3041986"/>
            <a:ext cx="3846864" cy="84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15957C-4903-5E2A-58CE-A4E79D4A27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29" b="45651"/>
          <a:stretch/>
        </p:blipFill>
        <p:spPr>
          <a:xfrm>
            <a:off x="7097663" y="2072423"/>
            <a:ext cx="3429000" cy="969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F135B7-DD58-DE33-A9B1-C061BED7D4BD}"/>
                  </a:ext>
                </a:extLst>
              </p:cNvPr>
              <p:cNvSpPr txBox="1"/>
              <p:nvPr/>
            </p:nvSpPr>
            <p:spPr>
              <a:xfrm>
                <a:off x="7097663" y="3934717"/>
                <a:ext cx="4484428" cy="4308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200" b="0" dirty="0">
                    <a:cs typeface="Arial" panose="020B0604020202020204" pitchFamily="34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𝟏𝟎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𝟖</m:t>
                    </m:r>
                  </m:oMath>
                </a14:m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F135B7-DD58-DE33-A9B1-C061BED7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663" y="3934717"/>
                <a:ext cx="4484428" cy="430887"/>
              </a:xfrm>
              <a:prstGeom prst="rect">
                <a:avLst/>
              </a:prstGeom>
              <a:blipFill>
                <a:blip r:embed="rId6"/>
                <a:stretch>
                  <a:fillRect l="-1626" t="-6849" b="-2602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C9A7963-4734-FA02-5B16-8C397EF9C6A1}"/>
              </a:ext>
            </a:extLst>
          </p:cNvPr>
          <p:cNvSpPr txBox="1"/>
          <p:nvPr/>
        </p:nvSpPr>
        <p:spPr>
          <a:xfrm>
            <a:off x="5836349" y="4707899"/>
            <a:ext cx="5755414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*How are these estimated?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Saturation flow is usually a function of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 flow must be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forecast data or on-the-ground measurements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333C58-1DB4-9750-0A0A-0AEA66857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689" y="2045406"/>
            <a:ext cx="5120905" cy="10504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9E3FF6-A002-3F98-6FAE-DB94DD073179}"/>
              </a:ext>
            </a:extLst>
          </p:cNvPr>
          <p:cNvSpPr/>
          <p:nvPr/>
        </p:nvSpPr>
        <p:spPr>
          <a:xfrm>
            <a:off x="5836349" y="4725095"/>
            <a:ext cx="5517451" cy="1252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6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5719012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 a model-based RL method to estimate transition and rewards to build an exploitative policy.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Methods: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Maximum Likelihood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558B6-AE1F-F096-75D5-6F6C9175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088" y="133162"/>
            <a:ext cx="4037595" cy="572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9026E-5366-62B5-B3A5-4E6D2A074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101"/>
          <a:stretch/>
        </p:blipFill>
        <p:spPr>
          <a:xfrm>
            <a:off x="9786790" y="2069522"/>
            <a:ext cx="2310183" cy="3752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44ED7-A1FC-BA32-9946-9CAF1E9A4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315" y="2575479"/>
            <a:ext cx="3281988" cy="1072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B627A1-9715-FA43-F502-01F2C6D5B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401" y="4466608"/>
            <a:ext cx="3581900" cy="543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E29A53-E744-E084-EF7B-2360ED31A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9191" y="5068760"/>
            <a:ext cx="1874321" cy="4534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258753-D87D-6041-B63F-B7F42D3E31ED}"/>
              </a:ext>
            </a:extLst>
          </p:cNvPr>
          <p:cNvSpPr/>
          <p:nvPr/>
        </p:nvSpPr>
        <p:spPr>
          <a:xfrm>
            <a:off x="1745401" y="4418680"/>
            <a:ext cx="3668304" cy="11035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23AC8F-E18B-FA23-486F-A203EB6F318F}"/>
              </a:ext>
            </a:extLst>
          </p:cNvPr>
          <p:cNvCxnSpPr>
            <a:cxnSpLocks/>
          </p:cNvCxnSpPr>
          <p:nvPr/>
        </p:nvCxnSpPr>
        <p:spPr>
          <a:xfrm>
            <a:off x="3590309" y="3644192"/>
            <a:ext cx="0" cy="72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EA6A-A0AD-8DFA-6A29-CF30BC2EBFC5}"/>
              </a:ext>
            </a:extLst>
          </p:cNvPr>
          <p:cNvCxnSpPr/>
          <p:nvPr/>
        </p:nvCxnSpPr>
        <p:spPr>
          <a:xfrm>
            <a:off x="6770458" y="5708534"/>
            <a:ext cx="53003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86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6680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State-space will explode under current construction!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 4 approaches and a 50-vehicle limited queue: Q(s, a) ~ 12.5M values!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Model reduction via grouping NS and EW lanes as a lumped queue length. With 50-veh limited queues: Q(s, a) ~ 5,000 values.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→Faster to train and easier to reason over!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Methods: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Notes on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322B6-3CE5-0BAF-C6F3-DCE846E6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07" y="1623849"/>
            <a:ext cx="2567603" cy="4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89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15556</TotalTime>
  <Words>1631</Words>
  <Application>Microsoft Office PowerPoint</Application>
  <PresentationFormat>Widescreen</PresentationFormat>
  <Paragraphs>183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Trebuchet MS</vt:lpstr>
      <vt:lpstr>Office Theme</vt:lpstr>
      <vt:lpstr>Reinforcement Learning of a Four-Way Traffic Signal System</vt:lpstr>
      <vt:lpstr>Motivation and Overview</vt:lpstr>
      <vt:lpstr>Background: Traffic Flow Theory</vt:lpstr>
      <vt:lpstr>Background: Traffic Flow Theory</vt:lpstr>
      <vt:lpstr>Background: Markov Decision Process Definition</vt:lpstr>
      <vt:lpstr>Methods: Critical Movement and Capacity Analysis</vt:lpstr>
      <vt:lpstr>Methods: Critical Movement and Capacity Analysis</vt:lpstr>
      <vt:lpstr>Methods: Maximum Likelihood</vt:lpstr>
      <vt:lpstr>Methods: Notes on Implementation</vt:lpstr>
      <vt:lpstr>Results: Training</vt:lpstr>
      <vt:lpstr>Results: Training (25%)</vt:lpstr>
      <vt:lpstr>Results: Training (50%)</vt:lpstr>
      <vt:lpstr>Results: Training (75%)</vt:lpstr>
      <vt:lpstr>Results: Training (90%)</vt:lpstr>
      <vt:lpstr>Results: Head-to-Head Comparison</vt:lpstr>
      <vt:lpstr>Results: Robustness</vt:lpstr>
      <vt:lpstr>Conclusions and Future Work</vt:lpstr>
      <vt:lpstr>Citations</vt:lpstr>
      <vt:lpstr>Appendix: Nominal Performance</vt:lpstr>
      <vt:lpstr>Appendix: Perturbed Performance 1</vt:lpstr>
      <vt:lpstr>Appendix: Perturbed Performance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Laumann</dc:creator>
  <cp:lastModifiedBy>Joe Mockler</cp:lastModifiedBy>
  <cp:revision>96</cp:revision>
  <dcterms:created xsi:type="dcterms:W3CDTF">2020-07-30T01:18:43Z</dcterms:created>
  <dcterms:modified xsi:type="dcterms:W3CDTF">2024-05-15T11:37:29Z</dcterms:modified>
</cp:coreProperties>
</file>